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2" r:id="rId3"/>
    <p:sldId id="261" r:id="rId4"/>
    <p:sldId id="257" r:id="rId5"/>
    <p:sldId id="259" r:id="rId6"/>
    <p:sldId id="266" r:id="rId7"/>
    <p:sldId id="258" r:id="rId8"/>
    <p:sldId id="264" r:id="rId9"/>
    <p:sldId id="260" r:id="rId10"/>
    <p:sldId id="265" r:id="rId11"/>
    <p:sldId id="263" r:id="rId12"/>
    <p:sldId id="267" r:id="rId13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73" d="100"/>
          <a:sy n="73" d="100"/>
        </p:scale>
        <p:origin x="-12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2839"/>
          </a:xfrm>
          <a:prstGeom prst="rect">
            <a:avLst/>
          </a:prstGeom>
        </p:spPr>
        <p:txBody>
          <a:bodyPr vert="horz" lIns="94809" tIns="47405" rIns="94809" bIns="4740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2839"/>
          </a:xfrm>
          <a:prstGeom prst="rect">
            <a:avLst/>
          </a:prstGeom>
        </p:spPr>
        <p:txBody>
          <a:bodyPr vert="horz" lIns="94809" tIns="47405" rIns="94809" bIns="47405" rtlCol="0"/>
          <a:lstStyle>
            <a:lvl1pPr algn="r">
              <a:defRPr sz="1300"/>
            </a:lvl1pPr>
          </a:lstStyle>
          <a:p>
            <a:fld id="{16134D6A-0123-46FA-ADB8-D0A04DFEB3D5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8188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5" rIns="94809" bIns="474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vert="horz" lIns="94809" tIns="47405" rIns="94809" bIns="474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18831" cy="492839"/>
          </a:xfrm>
          <a:prstGeom prst="rect">
            <a:avLst/>
          </a:prstGeom>
        </p:spPr>
        <p:txBody>
          <a:bodyPr vert="horz" lIns="94809" tIns="47405" rIns="94809" bIns="4740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62239"/>
            <a:ext cx="2918831" cy="492839"/>
          </a:xfrm>
          <a:prstGeom prst="rect">
            <a:avLst/>
          </a:prstGeom>
        </p:spPr>
        <p:txBody>
          <a:bodyPr vert="horz" lIns="94809" tIns="47405" rIns="94809" bIns="47405" rtlCol="0" anchor="b"/>
          <a:lstStyle>
            <a:lvl1pPr algn="r">
              <a:defRPr sz="1300"/>
            </a:lvl1pPr>
          </a:lstStyle>
          <a:p>
            <a:fld id="{E77CFC2B-C975-4E58-8F20-C3B4320C1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548680"/>
            <a:ext cx="8642172" cy="11521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anose="02010803020104030203" pitchFamily="2" charset="-79"/>
              </a:rPr>
              <a:t>ООО «</a:t>
            </a:r>
            <a:r>
              <a:rPr lang="ru-RU" sz="4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haroni" panose="02010803020104030203" pitchFamily="2" charset="-79"/>
              </a:rPr>
              <a:t>Делмакс</a:t>
            </a:r>
            <a:r>
              <a:rPr lang="ru-RU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anose="02010803020104030203" pitchFamily="2" charset="-79"/>
              </a:rPr>
              <a:t>»</a:t>
            </a:r>
            <a:endParaRPr lang="ru-RU" sz="4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860032" y="1772816"/>
            <a:ext cx="4176464" cy="3744416"/>
          </a:xfrm>
          <a:ln>
            <a:noFill/>
          </a:ln>
          <a:effectLst>
            <a:glow rad="228600">
              <a:schemeClr val="accent3">
                <a:satMod val="175000"/>
                <a:alpha val="2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bliqueTopLeft"/>
              <a:lightRig rig="threePt" dir="t"/>
            </a:scene3d>
          </a:bodyPr>
          <a:lstStyle/>
          <a:p>
            <a:pPr marL="137160" indent="0" algn="ctr">
              <a:buNone/>
            </a:pP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Производственная база по изготовлению строительных изделий по </a:t>
            </a:r>
          </a:p>
          <a:p>
            <a:pPr marL="137160" indent="0" algn="ctr">
              <a:buNone/>
            </a:pP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Фоминых </a:t>
            </a:r>
          </a:p>
          <a:p>
            <a:pPr marL="137160" indent="0" algn="ctr">
              <a:buNone/>
            </a:pP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г. Дзержинске Минской области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6093296"/>
            <a:ext cx="1944216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2017г.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857364"/>
            <a:ext cx="4754951" cy="338437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507782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727" y="488995"/>
            <a:ext cx="75412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Трансформаторная подстанция</a:t>
            </a:r>
          </a:p>
          <a:p>
            <a:pPr algn="ctr"/>
            <a:r>
              <a:rPr lang="ru-RU" sz="2800" b="1" i="1" dirty="0" smtClean="0"/>
              <a:t>(построена, введена в эксплуатацию – 2015 г.)</a:t>
            </a:r>
            <a:endParaRPr lang="ru-RU" sz="28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57" y="1443102"/>
            <a:ext cx="4631794" cy="3261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66057" y="4817928"/>
            <a:ext cx="8626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Территория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производственной базы </a:t>
            </a: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ограждена,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в пользовании подъездная железнодорожная </a:t>
            </a: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ветка, на которой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организована  </a:t>
            </a: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разгрузочная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 площадка</a:t>
            </a: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 где  возможна   разгрузка  </a:t>
            </a: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 погрузка  </a:t>
            </a:r>
            <a:r>
              <a:rPr lang="ru-RU" sz="2400" b="1" dirty="0">
                <a:solidFill>
                  <a:srgbClr val="000000"/>
                </a:solidFill>
                <a:ea typeface="Microsoft Sans Serif"/>
              </a:rPr>
              <a:t>железнодорожных </a:t>
            </a:r>
            <a:r>
              <a:rPr lang="ru-RU" sz="2400" b="1" dirty="0" smtClean="0">
                <a:solidFill>
                  <a:srgbClr val="000000"/>
                </a:solidFill>
                <a:ea typeface="Microsoft Sans Serif"/>
              </a:rPr>
              <a:t>вагонов, запроектирован  повышенный  железнодорожный  путь.</a:t>
            </a:r>
            <a:endParaRPr lang="ru-RU" sz="2400" b="1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1443102"/>
            <a:ext cx="37201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Комплектная трансформа-торная  подстанция в бетонной оболочке  </a:t>
            </a:r>
          </a:p>
          <a:p>
            <a:r>
              <a:rPr lang="ru-RU" sz="2400" dirty="0" smtClean="0"/>
              <a:t>КТПБ - 630/10/0,4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напряжение  </a:t>
            </a:r>
            <a:r>
              <a:rPr lang="en-US" sz="2400" dirty="0" smtClean="0"/>
              <a:t>BH </a:t>
            </a:r>
            <a:r>
              <a:rPr lang="ru-RU" sz="2400" dirty="0" smtClean="0"/>
              <a:t>- 10 </a:t>
            </a:r>
            <a:r>
              <a:rPr lang="ru-RU" sz="2400" dirty="0" err="1" smtClean="0"/>
              <a:t>кВ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напряжение  </a:t>
            </a:r>
            <a:r>
              <a:rPr lang="en-US" sz="2400" dirty="0">
                <a:solidFill>
                  <a:prstClr val="black"/>
                </a:solidFill>
              </a:rPr>
              <a:t>H</a:t>
            </a:r>
            <a:r>
              <a:rPr lang="en-US" sz="2400" dirty="0" smtClean="0">
                <a:solidFill>
                  <a:prstClr val="black"/>
                </a:solidFill>
              </a:rPr>
              <a:t>H </a:t>
            </a:r>
            <a:r>
              <a:rPr lang="ru-RU" sz="2400" dirty="0">
                <a:solidFill>
                  <a:prstClr val="black"/>
                </a:solidFill>
              </a:rPr>
              <a:t>-</a:t>
            </a:r>
            <a:r>
              <a:rPr lang="ru-RU" sz="2400" dirty="0" smtClean="0">
                <a:solidFill>
                  <a:prstClr val="black"/>
                </a:solidFill>
              </a:rPr>
              <a:t> 0,4 </a:t>
            </a:r>
            <a:r>
              <a:rPr lang="ru-RU" sz="2400" dirty="0" err="1">
                <a:solidFill>
                  <a:prstClr val="black"/>
                </a:solidFill>
              </a:rPr>
              <a:t>кВ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/>
              <a:t>м</a:t>
            </a:r>
            <a:r>
              <a:rPr lang="ru-RU" sz="2400" dirty="0" smtClean="0"/>
              <a:t>ощность установленного силового трансформатора  -  150 кВт.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5147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51520" y="293586"/>
            <a:ext cx="8640960" cy="6231757"/>
          </a:xfrm>
          <a:prstGeom prst="foldedCorner">
            <a:avLst>
              <a:gd name="adj" fmla="val 2051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700" dirty="0" smtClean="0"/>
              <a:t>            </a:t>
            </a:r>
            <a:r>
              <a:rPr lang="ru-RU" sz="2000" dirty="0" smtClean="0"/>
              <a:t>ООО </a:t>
            </a:r>
            <a:r>
              <a:rPr lang="ru-RU" sz="2000" dirty="0"/>
              <a:t>«</a:t>
            </a:r>
            <a:r>
              <a:rPr lang="ru-RU" sz="2000" dirty="0" err="1"/>
              <a:t>Делмакс</a:t>
            </a:r>
            <a:r>
              <a:rPr lang="ru-RU" sz="2000" dirty="0"/>
              <a:t>»</a:t>
            </a:r>
            <a:r>
              <a:rPr lang="be-BY" sz="2000" dirty="0"/>
              <a:t> получ</a:t>
            </a:r>
            <a:r>
              <a:rPr lang="ru-RU" sz="2000" dirty="0" err="1" smtClean="0"/>
              <a:t>ен</a:t>
            </a:r>
            <a:r>
              <a:rPr lang="ru-RU" sz="2000" dirty="0" smtClean="0"/>
              <a:t> </a:t>
            </a:r>
            <a:r>
              <a:rPr lang="be-BY" sz="2000" dirty="0" smtClean="0"/>
              <a:t>аттестат </a:t>
            </a:r>
            <a:r>
              <a:rPr lang="be-BY" sz="2000" dirty="0"/>
              <a:t>соответствия на право осуществления функций заказчика, застройщика, оказание инженерных услуг  в </a:t>
            </a:r>
            <a:r>
              <a:rPr lang="be-BY" sz="2000" dirty="0" smtClean="0"/>
              <a:t>строительстве </a:t>
            </a:r>
            <a:r>
              <a:rPr lang="ru-RU" sz="2000" dirty="0" smtClean="0"/>
              <a:t>3 </a:t>
            </a:r>
            <a:r>
              <a:rPr lang="ru-RU" sz="2000" dirty="0"/>
              <a:t>категории</a:t>
            </a:r>
            <a:r>
              <a:rPr lang="be-BY" sz="2000" dirty="0"/>
              <a:t>.</a:t>
            </a:r>
            <a:r>
              <a:rPr lang="ru-RU" sz="2000" dirty="0"/>
              <a:t> Аттестат соответствия на право осуществления функций </a:t>
            </a:r>
            <a:r>
              <a:rPr lang="ru-RU" sz="2000" dirty="0" smtClean="0"/>
              <a:t>генерального </a:t>
            </a:r>
            <a:r>
              <a:rPr lang="ru-RU" sz="2000" dirty="0"/>
              <a:t>подрядчика </a:t>
            </a:r>
            <a:r>
              <a:rPr lang="ru-RU" sz="2000" dirty="0" smtClean="0"/>
              <a:t>4 </a:t>
            </a:r>
            <a:r>
              <a:rPr lang="ru-RU" sz="2000" dirty="0"/>
              <a:t>категории. </a:t>
            </a:r>
            <a:r>
              <a:rPr lang="ru-RU" sz="2000" dirty="0" smtClean="0"/>
              <a:t>С</a:t>
            </a:r>
            <a:r>
              <a:rPr lang="be-BY" sz="2000" dirty="0" smtClean="0"/>
              <a:t>ертификаты </a:t>
            </a:r>
            <a:r>
              <a:rPr lang="be-BY" sz="2000" dirty="0"/>
              <a:t>соответствия на </a:t>
            </a:r>
            <a:r>
              <a:rPr lang="be-BY" sz="2000" dirty="0" smtClean="0"/>
              <a:t>все </a:t>
            </a:r>
            <a:r>
              <a:rPr lang="be-BY" sz="2000" dirty="0"/>
              <a:t>виды строительных </a:t>
            </a:r>
            <a:r>
              <a:rPr lang="be-BY" sz="2000" dirty="0" smtClean="0"/>
              <a:t>работ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          ООО </a:t>
            </a:r>
            <a:r>
              <a:rPr lang="ru-RU" sz="2000" dirty="0"/>
              <a:t>«</a:t>
            </a:r>
            <a:r>
              <a:rPr lang="ru-RU" sz="2000" dirty="0" err="1"/>
              <a:t>Делмакс</a:t>
            </a:r>
            <a:r>
              <a:rPr lang="ru-RU" sz="2000" dirty="0"/>
              <a:t>» обладает сертифицированной в Республике Беларусь технологией по производству </a:t>
            </a:r>
            <a:r>
              <a:rPr lang="ru-RU" sz="2000" dirty="0" smtClean="0"/>
              <a:t>пенобетонных блоков. </a:t>
            </a:r>
            <a:r>
              <a:rPr lang="ru-RU" sz="2000" dirty="0"/>
              <a:t>Имеющееся у нас в собственности </a:t>
            </a:r>
            <a:r>
              <a:rPr lang="ru-RU" sz="2000" dirty="0" smtClean="0"/>
              <a:t>технологическая линия </a:t>
            </a:r>
            <a:r>
              <a:rPr lang="ru-RU" sz="2000" dirty="0"/>
              <a:t>по производству пенобетонных блоков </a:t>
            </a:r>
            <a:r>
              <a:rPr lang="ru-RU" sz="2000" dirty="0" smtClean="0"/>
              <a:t>позволяет </a:t>
            </a:r>
            <a:r>
              <a:rPr lang="ru-RU" sz="2000" dirty="0"/>
              <a:t>производить </a:t>
            </a:r>
            <a:r>
              <a:rPr lang="ru-RU" sz="2000" dirty="0" smtClean="0"/>
              <a:t>блоки различных размеров  и  плотностью  500 </a:t>
            </a:r>
            <a:r>
              <a:rPr lang="ru-RU" sz="2000" dirty="0"/>
              <a:t>кг/м3. </a:t>
            </a:r>
            <a:endParaRPr lang="ru-RU" sz="2000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   </a:t>
            </a:r>
            <a:r>
              <a:rPr lang="ru-RU" sz="2000" dirty="0" smtClean="0"/>
              <a:t>В 2011 г. </a:t>
            </a:r>
            <a:r>
              <a:rPr lang="ru-RU" sz="2000" dirty="0"/>
              <a:t>за счет средств ООО «</a:t>
            </a:r>
            <a:r>
              <a:rPr lang="ru-RU" sz="2000" dirty="0" err="1"/>
              <a:t>Делмакс</a:t>
            </a:r>
            <a:r>
              <a:rPr lang="ru-RU" sz="2000" dirty="0"/>
              <a:t>» была произведена детальная </a:t>
            </a:r>
            <a:r>
              <a:rPr lang="ru-RU" sz="2000" dirty="0" smtClean="0"/>
              <a:t>разведка </a:t>
            </a:r>
            <a:r>
              <a:rPr lang="ru-RU" sz="2000" dirty="0"/>
              <a:t>песков месторождения «</a:t>
            </a:r>
            <a:r>
              <a:rPr lang="ru-RU" sz="2000" dirty="0" err="1"/>
              <a:t>Ружамполь</a:t>
            </a:r>
            <a:r>
              <a:rPr lang="ru-RU" sz="2000" dirty="0"/>
              <a:t>» Дзержинского </a:t>
            </a:r>
            <a:r>
              <a:rPr lang="ru-RU" sz="2000" dirty="0" smtClean="0"/>
              <a:t>р-на Минской области. </a:t>
            </a:r>
            <a:r>
              <a:rPr lang="ru-RU" sz="2000" dirty="0"/>
              <a:t>Запасы песков месторождения «</a:t>
            </a:r>
            <a:r>
              <a:rPr lang="ru-RU" sz="2000" dirty="0" err="1"/>
              <a:t>Ружамполь</a:t>
            </a:r>
            <a:r>
              <a:rPr lang="ru-RU" sz="2000" dirty="0"/>
              <a:t>»  в </a:t>
            </a:r>
            <a:r>
              <a:rPr lang="ru-RU" sz="2000" dirty="0" smtClean="0"/>
              <a:t>кол-ве  200 </a:t>
            </a:r>
            <a:r>
              <a:rPr lang="ru-RU" sz="2000" dirty="0"/>
              <a:t>тыс. м.</a:t>
            </a:r>
            <a:r>
              <a:rPr lang="ru-RU" sz="2000" baseline="30000" dirty="0"/>
              <a:t>3  </a:t>
            </a:r>
            <a:r>
              <a:rPr lang="ru-RU" sz="2000" dirty="0"/>
              <a:t>были поставлены на государственный баланс  запасов </a:t>
            </a:r>
            <a:r>
              <a:rPr lang="ru-RU" sz="2000" dirty="0" smtClean="0"/>
              <a:t> за  </a:t>
            </a:r>
            <a:r>
              <a:rPr lang="ru-RU" sz="2000" dirty="0"/>
              <a:t>ООО «</a:t>
            </a:r>
            <a:r>
              <a:rPr lang="ru-RU" sz="2000" dirty="0" err="1"/>
              <a:t>Делмакс</a:t>
            </a:r>
            <a:r>
              <a:rPr lang="ru-RU" sz="2000" dirty="0" smtClean="0"/>
              <a:t>».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         В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2014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г.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за счет средств ООО «</a:t>
            </a:r>
            <a:r>
              <a:rPr lang="ru-RU" sz="2000" dirty="0" err="1">
                <a:solidFill>
                  <a:srgbClr val="000000"/>
                </a:solidFill>
                <a:ea typeface="Microsoft Sans Serif"/>
              </a:rPr>
              <a:t>Делмакс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» была произведена детальная разведка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месторождения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песчано-гравийной смеси и песков «</a:t>
            </a:r>
            <a:r>
              <a:rPr lang="ru-RU" sz="2000" dirty="0" err="1">
                <a:solidFill>
                  <a:srgbClr val="000000"/>
                </a:solidFill>
                <a:ea typeface="Microsoft Sans Serif"/>
              </a:rPr>
              <a:t>Мазуры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» Дзержинского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р-на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Минской области. Запасы песчано-гравийной смеси и песков месторождения «</a:t>
            </a:r>
            <a:r>
              <a:rPr lang="ru-RU" sz="2000" dirty="0" err="1">
                <a:solidFill>
                  <a:srgbClr val="000000"/>
                </a:solidFill>
                <a:ea typeface="Microsoft Sans Serif"/>
              </a:rPr>
              <a:t>Мазуры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»  в количестве 850,0 тыс. м.</a:t>
            </a:r>
            <a:r>
              <a:rPr lang="ru-RU" sz="2000" baseline="30000" dirty="0">
                <a:solidFill>
                  <a:srgbClr val="000000"/>
                </a:solidFill>
                <a:ea typeface="Microsoft Sans Serif"/>
              </a:rPr>
              <a:t>3</a:t>
            </a:r>
            <a:r>
              <a:rPr lang="ru-RU" sz="2000" baseline="30000" dirty="0">
                <a:solidFill>
                  <a:srgbClr val="80808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Microsoft Sans Serif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были поставлены на государственный баланс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запасов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полезных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ископаемых за ООО «</a:t>
            </a:r>
            <a:r>
              <a:rPr lang="ru-RU" sz="2000" dirty="0" err="1" smtClean="0">
                <a:solidFill>
                  <a:srgbClr val="000000"/>
                </a:solidFill>
                <a:ea typeface="Microsoft Sans Serif"/>
              </a:rPr>
              <a:t>Делмакс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».</a:t>
            </a:r>
            <a:r>
              <a:rPr lang="ru-RU" sz="2000" baseline="30000" dirty="0" smtClean="0">
                <a:solidFill>
                  <a:srgbClr val="80808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Microsoft Sans Serif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Разведанное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 месторождение 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расположено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 на 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расстоянии 3 км от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 г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a typeface="Microsoft Sans Serif"/>
              </a:rPr>
              <a:t>Фаниполя</a:t>
            </a:r>
            <a:r>
              <a:rPr lang="ru-RU" sz="2000" dirty="0">
                <a:solidFill>
                  <a:srgbClr val="000000"/>
                </a:solidFill>
                <a:ea typeface="Microsoft Sans Serif"/>
              </a:rPr>
              <a:t>, 20 км. </a:t>
            </a:r>
            <a:r>
              <a:rPr lang="ru-RU" sz="2000">
                <a:solidFill>
                  <a:srgbClr val="000000"/>
                </a:solidFill>
                <a:ea typeface="Microsoft Sans Serif"/>
              </a:rPr>
              <a:t>от </a:t>
            </a:r>
            <a:r>
              <a:rPr lang="ru-RU" sz="2000" smtClean="0">
                <a:solidFill>
                  <a:srgbClr val="000000"/>
                </a:solidFill>
                <a:ea typeface="Microsoft Sans Serif"/>
              </a:rPr>
              <a:t> МКАД </a:t>
            </a:r>
            <a:r>
              <a:rPr lang="ru-RU" sz="2000" dirty="0" smtClean="0">
                <a:solidFill>
                  <a:srgbClr val="000000"/>
                </a:solidFill>
                <a:ea typeface="Microsoft Sans Serif"/>
              </a:rPr>
              <a:t>,  в  3 км. от МКАД - 2.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2970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752528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</a:rPr>
              <a:t>Контакты: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05341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Общество  </a:t>
            </a:r>
            <a:r>
              <a:rPr lang="ru-RU" sz="2800" b="1" i="1" u="sng" dirty="0"/>
              <a:t>с </a:t>
            </a:r>
            <a:r>
              <a:rPr lang="ru-RU" sz="2800" b="1" i="1" u="sng" dirty="0" smtClean="0"/>
              <a:t> ограниченной  ответственностью</a:t>
            </a:r>
            <a:endParaRPr lang="ru-RU" sz="2800" b="1" i="1" u="sng" dirty="0"/>
          </a:p>
          <a:p>
            <a:pPr algn="ctr">
              <a:spcAft>
                <a:spcPts val="1800"/>
              </a:spcAft>
            </a:pPr>
            <a:r>
              <a:rPr lang="ru-RU" sz="2800" b="1" i="1" u="sng" dirty="0"/>
              <a:t>«</a:t>
            </a:r>
            <a:r>
              <a:rPr lang="ru-RU" sz="2800" b="1" i="1" u="sng" dirty="0" err="1"/>
              <a:t>Делмакс</a:t>
            </a:r>
            <a:r>
              <a:rPr lang="ru-RU" sz="2800" b="1" i="1" u="sng" dirty="0" smtClean="0"/>
              <a:t>»</a:t>
            </a:r>
            <a:endParaRPr lang="ru-RU" sz="2800" b="1" i="1" u="sng" dirty="0"/>
          </a:p>
          <a:p>
            <a:pPr algn="ctr">
              <a:spcAft>
                <a:spcPts val="1800"/>
              </a:spcAft>
            </a:pPr>
            <a:r>
              <a:rPr lang="ru-RU" sz="2400" b="1" i="1" dirty="0"/>
              <a:t>222724 </a:t>
            </a:r>
            <a:r>
              <a:rPr lang="ru-RU" sz="2400" b="1" i="1" dirty="0" smtClean="0"/>
              <a:t> Республика </a:t>
            </a:r>
            <a:r>
              <a:rPr lang="ru-RU" sz="2400" b="1" i="1" dirty="0"/>
              <a:t>Беларусь, Минская область, Дзержинский </a:t>
            </a:r>
            <a:r>
              <a:rPr lang="ru-RU" sz="2400" b="1" i="1" dirty="0" smtClean="0"/>
              <a:t>район</a:t>
            </a:r>
            <a:r>
              <a:rPr lang="ru-RU" sz="2400" b="1" i="1" dirty="0"/>
              <a:t>, </a:t>
            </a:r>
            <a:r>
              <a:rPr lang="ru-RU" sz="2400" b="1" i="1" dirty="0" smtClean="0"/>
              <a:t>д. </a:t>
            </a:r>
            <a:r>
              <a:rPr lang="ru-RU" sz="2400" b="1" i="1" dirty="0" err="1" smtClean="0"/>
              <a:t>Гричино</a:t>
            </a:r>
            <a:endParaRPr lang="ru-RU" sz="2400" b="1" i="1" dirty="0"/>
          </a:p>
          <a:p>
            <a:pPr algn="ctr"/>
            <a:r>
              <a:rPr lang="ru-RU" sz="2400" b="1" i="1" u="sng" dirty="0" smtClean="0"/>
              <a:t>Почтовый </a:t>
            </a:r>
            <a:r>
              <a:rPr lang="ru-RU" sz="2400" b="1" i="1" u="sng" dirty="0"/>
              <a:t>адрес</a:t>
            </a:r>
            <a:r>
              <a:rPr lang="ru-RU" sz="2400" b="1" i="1" dirty="0"/>
              <a:t>: 222720, Минская обл., </a:t>
            </a:r>
          </a:p>
          <a:p>
            <a:pPr algn="ctr">
              <a:spcAft>
                <a:spcPts val="1800"/>
              </a:spcAft>
            </a:pPr>
            <a:r>
              <a:rPr lang="ru-RU" sz="2400" b="1" i="1" dirty="0"/>
              <a:t>г. Дзержинск, а/я </a:t>
            </a:r>
            <a:r>
              <a:rPr lang="ru-RU" sz="2400" b="1" i="1" dirty="0" smtClean="0"/>
              <a:t>63</a:t>
            </a:r>
          </a:p>
          <a:p>
            <a:pPr algn="ctr"/>
            <a:r>
              <a:rPr lang="ru-RU" sz="2400" b="1" i="1" u="sng" dirty="0" smtClean="0"/>
              <a:t>Тел</a:t>
            </a:r>
            <a:r>
              <a:rPr lang="ru-RU" sz="2400" b="1" i="1" u="sng" dirty="0"/>
              <a:t>./факс </a:t>
            </a:r>
            <a:r>
              <a:rPr lang="ru-RU" sz="2400" b="1" i="1" dirty="0"/>
              <a:t>8 (017-16) </a:t>
            </a:r>
            <a:r>
              <a:rPr lang="ru-RU" sz="2400" b="1" i="1" dirty="0" smtClean="0"/>
              <a:t>5-15-63</a:t>
            </a:r>
            <a:endParaRPr lang="en-US" sz="2400" b="1" i="1" dirty="0" smtClean="0"/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err="1" smtClean="0"/>
              <a:t>Шулигин</a:t>
            </a:r>
            <a:r>
              <a:rPr lang="ru-RU" sz="2400" b="1" i="1" dirty="0" smtClean="0"/>
              <a:t> Евгений Петрович   + 375 29 607- 65 - 52</a:t>
            </a:r>
          </a:p>
          <a:p>
            <a:pPr algn="ctr">
              <a:spcAft>
                <a:spcPts val="600"/>
              </a:spcAft>
            </a:pPr>
            <a:r>
              <a:rPr lang="ru-RU" sz="2400" b="1" i="1" dirty="0" err="1" smtClean="0"/>
              <a:t>Одинкина</a:t>
            </a:r>
            <a:r>
              <a:rPr lang="ru-RU" sz="2400" b="1" i="1" dirty="0" smtClean="0"/>
              <a:t> Яна Евгеньевна   +375 29  394 - 02 - 28</a:t>
            </a:r>
          </a:p>
          <a:p>
            <a:pPr algn="ctr">
              <a:spcBef>
                <a:spcPts val="1200"/>
              </a:spcBef>
            </a:pPr>
            <a:r>
              <a:rPr lang="en-US" sz="2400" b="1" i="1" u="sng" dirty="0" smtClean="0"/>
              <a:t>E-mail</a:t>
            </a:r>
            <a:r>
              <a:rPr lang="en-US" sz="2400" b="1" i="1" dirty="0"/>
              <a:t>: </a:t>
            </a:r>
            <a:r>
              <a:rPr lang="en-US" sz="2400" b="1" i="1" dirty="0" smtClean="0"/>
              <a:t>Aliska1902@mail.ru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36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800" i="1" u="sng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Инвестиционное предложение</a:t>
            </a:r>
            <a:endParaRPr lang="ru-RU" i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  <a:ln w="28575">
            <a:noFill/>
            <a:prstDash val="sysDash"/>
          </a:ln>
        </p:spPr>
        <p:txBody>
          <a:bodyPr>
            <a:normAutofit fontScale="25000" lnSpcReduction="20000"/>
          </a:bodyPr>
          <a:lstStyle/>
          <a:p>
            <a:pPr marL="174625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9600" dirty="0" smtClean="0">
                <a:solidFill>
                  <a:prstClr val="black"/>
                </a:solidFill>
              </a:rPr>
              <a:t>Приглашаем к  сотрудничеству инвесторов  для реализации проекта по строительству производственной базы по изготовлению строительных изделий и дальнейшего запуска производства  на  территории  г.Дзержинска  Минской области.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ru-RU" sz="9600" dirty="0" smtClean="0">
                <a:solidFill>
                  <a:prstClr val="black"/>
                </a:solidFill>
              </a:rPr>
              <a:t>      </a:t>
            </a:r>
            <a:r>
              <a:rPr lang="ru-RU" sz="9600" b="1" u="sng" dirty="0" smtClean="0">
                <a:solidFill>
                  <a:prstClr val="black"/>
                </a:solidFill>
              </a:rPr>
              <a:t>Рассматриваем  2  варианта  взаимодействия:</a:t>
            </a:r>
          </a:p>
          <a:p>
            <a:pPr marL="137160" indent="0" algn="ctr">
              <a:spcAft>
                <a:spcPts val="600"/>
              </a:spcAft>
              <a:buNone/>
              <a:tabLst>
                <a:tab pos="631825" algn="l"/>
              </a:tabLst>
            </a:pPr>
            <a:r>
              <a:rPr lang="ru-RU" sz="9600" dirty="0" smtClean="0">
                <a:solidFill>
                  <a:prstClr val="black"/>
                </a:solidFill>
              </a:rPr>
              <a:t>  Продажа  доли  компании   /  Полная  продажа  компании</a:t>
            </a:r>
          </a:p>
          <a:p>
            <a:pPr marL="137160" lv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shade val="95000"/>
                </a:prstClr>
              </a:buClr>
              <a:buNone/>
            </a:pPr>
            <a:r>
              <a:rPr lang="ru-RU" sz="9600" b="1" u="sng" dirty="0" smtClean="0">
                <a:solidFill>
                  <a:prstClr val="black"/>
                </a:solidFill>
              </a:rPr>
              <a:t>Достоинства  и  преимущества  производственной  базы:</a:t>
            </a:r>
            <a:endParaRPr lang="ru-RU" sz="9600" u="sng" dirty="0">
              <a:solidFill>
                <a:prstClr val="black"/>
              </a:solidFill>
            </a:endParaRPr>
          </a:p>
          <a:p>
            <a:pPr marL="137160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</a:pPr>
            <a:r>
              <a:rPr lang="ru-RU" sz="9600" dirty="0" smtClean="0">
                <a:ea typeface="Times New Roman"/>
              </a:rPr>
              <a:t>- удобное месторасположение;</a:t>
            </a:r>
          </a:p>
          <a:p>
            <a:pPr marL="137160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</a:pPr>
            <a:r>
              <a:rPr lang="ru-RU" sz="9600" dirty="0" smtClean="0">
                <a:ea typeface="Times New Roman"/>
              </a:rPr>
              <a:t>- железнодорожная ветка на территории базы;</a:t>
            </a:r>
          </a:p>
          <a:p>
            <a:pPr marL="137160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  <a:tabLst>
                <a:tab pos="268288" algn="l"/>
              </a:tabLst>
            </a:pPr>
            <a:r>
              <a:rPr lang="ru-RU" sz="9600" dirty="0" smtClean="0">
                <a:ea typeface="Times New Roman"/>
              </a:rPr>
              <a:t>- 2 въезда (возможность организации кругового движения);</a:t>
            </a:r>
          </a:p>
          <a:p>
            <a:pPr marL="268288" lvl="0" indent="-174625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  <a:tabLst>
                <a:tab pos="363538" algn="l"/>
              </a:tabLst>
            </a:pPr>
            <a:r>
              <a:rPr lang="ru-RU" sz="9600" dirty="0" smtClean="0">
                <a:ea typeface="Times New Roman"/>
              </a:rPr>
              <a:t>- все коммуникации на участке,  артезианская скважина;</a:t>
            </a:r>
          </a:p>
          <a:p>
            <a:pPr marL="93663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  <a:tabLst>
                <a:tab pos="268288" algn="l"/>
              </a:tabLst>
            </a:pPr>
            <a:r>
              <a:rPr lang="ru-RU" sz="9600" dirty="0" smtClean="0">
                <a:ea typeface="Times New Roman"/>
              </a:rPr>
              <a:t>- возможность перепрофилирования под любое производство;</a:t>
            </a:r>
          </a:p>
          <a:p>
            <a:pPr marL="93663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  <a:tabLst>
                <a:tab pos="268288" algn="l"/>
              </a:tabLst>
            </a:pPr>
            <a:r>
              <a:rPr lang="ru-RU" sz="9600" dirty="0" smtClean="0">
                <a:ea typeface="Times New Roman"/>
              </a:rPr>
              <a:t>- возможность увеличения  </a:t>
            </a:r>
            <a:r>
              <a:rPr lang="en-US" sz="9600" dirty="0" smtClean="0">
                <a:ea typeface="Times New Roman"/>
              </a:rPr>
              <a:t>S </a:t>
            </a:r>
            <a:r>
              <a:rPr lang="ru-RU" sz="9600" dirty="0" smtClean="0">
                <a:ea typeface="Times New Roman"/>
              </a:rPr>
              <a:t>земельного участка;</a:t>
            </a:r>
          </a:p>
          <a:p>
            <a:pPr marL="137160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  <a:tabLst>
                <a:tab pos="268288" algn="l"/>
              </a:tabLst>
            </a:pPr>
            <a:r>
              <a:rPr lang="ru-RU" sz="9600" dirty="0" smtClean="0">
                <a:ea typeface="Times New Roman"/>
              </a:rPr>
              <a:t>- отсутствие каких-либо обременений со стороны государства.</a:t>
            </a:r>
          </a:p>
          <a:p>
            <a:pPr marL="137160" lvl="0" indent="0" algn="just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  <a:tabLst>
                <a:tab pos="268288" algn="l"/>
              </a:tabLst>
            </a:pPr>
            <a:endParaRPr lang="ru-RU" sz="9600" dirty="0" smtClean="0">
              <a:ea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  <a:buFontTx/>
              <a:buChar char="-"/>
            </a:pPr>
            <a:endParaRPr lang="ru-RU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  <a:ln w="57150">
            <a:noFill/>
            <a:prstDash val="sysDot"/>
          </a:ln>
        </p:spPr>
        <p:txBody>
          <a:bodyPr>
            <a:normAutofit fontScale="77500" lnSpcReduction="20000"/>
          </a:bodyPr>
          <a:lstStyle/>
          <a:p>
            <a:pPr marL="137160" indent="0" algn="ctr">
              <a:spcBef>
                <a:spcPts val="3600"/>
              </a:spcBef>
              <a:spcAft>
                <a:spcPts val="600"/>
              </a:spcAft>
              <a:buNone/>
            </a:pPr>
            <a:r>
              <a:rPr lang="ru-RU" sz="3300" b="1" i="1" dirty="0" smtClean="0"/>
              <a:t>Месторасположение</a:t>
            </a:r>
            <a:endParaRPr lang="ru-RU" sz="3300" dirty="0" smtClean="0"/>
          </a:p>
          <a:p>
            <a:pPr marL="13716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Производственная база ООО «</a:t>
            </a:r>
            <a:r>
              <a:rPr lang="ru-RU" dirty="0" err="1" smtClean="0"/>
              <a:t>Делмакс</a:t>
            </a:r>
            <a:r>
              <a:rPr lang="ru-RU" dirty="0" smtClean="0"/>
              <a:t>» расположена в 2</a:t>
            </a:r>
            <a:r>
              <a:rPr lang="be-BY" dirty="0" smtClean="0"/>
              <a:t> км. </a:t>
            </a:r>
            <a:r>
              <a:rPr lang="ru-RU" dirty="0" smtClean="0"/>
              <a:t>от  автомобильной трассы  М1 «Брест -  Минск - Москва»,</a:t>
            </a:r>
            <a:r>
              <a:rPr lang="be-BY" dirty="0" smtClean="0"/>
              <a:t> в промышленной </a:t>
            </a:r>
            <a:r>
              <a:rPr lang="ru-RU" dirty="0" smtClean="0"/>
              <a:t>зоне</a:t>
            </a:r>
            <a:r>
              <a:rPr lang="be-BY" dirty="0" smtClean="0"/>
              <a:t> города</a:t>
            </a:r>
            <a:r>
              <a:rPr lang="ru-RU" dirty="0" smtClean="0"/>
              <a:t> Дзержинска</a:t>
            </a:r>
            <a:r>
              <a:rPr lang="be-BY" dirty="0" smtClean="0"/>
              <a:t>, рядом со въездом</a:t>
            </a:r>
            <a:r>
              <a:rPr lang="ru-RU" dirty="0" smtClean="0"/>
              <a:t> в город</a:t>
            </a:r>
            <a:r>
              <a:rPr lang="be-BY" dirty="0" smtClean="0"/>
              <a:t>,</a:t>
            </a:r>
            <a:r>
              <a:rPr lang="ru-RU" dirty="0" smtClean="0"/>
              <a:t> имеет </a:t>
            </a:r>
            <a:r>
              <a:rPr lang="be-BY" dirty="0" smtClean="0"/>
              <a:t>удобный подъезд как для легковых, так и грузовых автомобилей, рядом автовокзал и железнодорожная станция Койданово.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ru-RU" dirty="0" smtClean="0"/>
              <a:t> </a:t>
            </a:r>
            <a:r>
              <a:rPr lang="ru-RU" sz="3300" b="1" i="1" dirty="0" smtClean="0"/>
              <a:t>Земельные участки, выделенные под строительство производственной базы</a:t>
            </a:r>
            <a:endParaRPr lang="ru-RU" sz="3300" dirty="0" smtClean="0"/>
          </a:p>
          <a:p>
            <a:pPr marL="137160" lvl="0" indent="0">
              <a:buNone/>
            </a:pPr>
            <a:r>
              <a:rPr lang="ru-RU" dirty="0" smtClean="0"/>
              <a:t>Земельный участок  –  1,5989 Га</a:t>
            </a:r>
          </a:p>
          <a:p>
            <a:pPr marL="137160" lvl="0" indent="0">
              <a:buNone/>
            </a:pPr>
            <a:r>
              <a:rPr lang="ru-RU" dirty="0" smtClean="0"/>
              <a:t>Земельный </a:t>
            </a:r>
            <a:r>
              <a:rPr lang="ru-RU" dirty="0"/>
              <a:t>участок </a:t>
            </a:r>
            <a:r>
              <a:rPr lang="ru-RU" dirty="0" smtClean="0"/>
              <a:t> –  1,3698 Га </a:t>
            </a:r>
            <a:endParaRPr lang="ru-RU" dirty="0"/>
          </a:p>
          <a:p>
            <a:pPr marL="137160" lvl="0" indent="0">
              <a:spcAft>
                <a:spcPts val="1200"/>
              </a:spcAft>
              <a:buNone/>
            </a:pPr>
            <a:r>
              <a:rPr lang="ru-RU" dirty="0"/>
              <a:t>Земельный участок </a:t>
            </a:r>
            <a:r>
              <a:rPr lang="ru-RU" dirty="0" smtClean="0"/>
              <a:t> –  </a:t>
            </a:r>
            <a:r>
              <a:rPr lang="ru-RU" dirty="0"/>
              <a:t>0,2286 Га  </a:t>
            </a:r>
            <a:r>
              <a:rPr lang="ru-RU" dirty="0" smtClean="0"/>
              <a:t>-  реконструкция  </a:t>
            </a:r>
            <a:r>
              <a:rPr lang="ru-RU" dirty="0"/>
              <a:t>и обслуживание </a:t>
            </a:r>
            <a:r>
              <a:rPr lang="ru-RU" dirty="0" smtClean="0"/>
              <a:t> подъездного  ж/д  пути.</a:t>
            </a:r>
          </a:p>
          <a:p>
            <a:pPr marL="13716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u="sng" dirty="0" smtClean="0"/>
              <a:t>Общая </a:t>
            </a:r>
            <a:r>
              <a:rPr lang="ru-RU" b="1" u="sng" dirty="0"/>
              <a:t>площадь земельных участков - </a:t>
            </a:r>
            <a:r>
              <a:rPr lang="ru-RU" b="1" u="sng" dirty="0" smtClean="0"/>
              <a:t>3,2 Га</a:t>
            </a:r>
          </a:p>
          <a:p>
            <a:pPr marL="13716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u="sng" dirty="0" smtClean="0"/>
              <a:t>Договора аренды  на  срок  до октября 2022 года</a:t>
            </a:r>
            <a:endParaRPr lang="ru-RU" b="1" u="sng" dirty="0"/>
          </a:p>
          <a:p>
            <a:pPr marL="13716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2278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SC07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3" y="2164033"/>
            <a:ext cx="8568952" cy="4374543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/>
          <p:cNvSpPr>
            <a:spLocks/>
          </p:cNvSpPr>
          <p:nvPr/>
        </p:nvSpPr>
        <p:spPr bwMode="auto">
          <a:xfrm>
            <a:off x="6868676" y="3368999"/>
            <a:ext cx="1879788" cy="569094"/>
          </a:xfrm>
          <a:prstGeom prst="borderCallout3">
            <a:avLst>
              <a:gd name="adj1" fmla="val 97834"/>
              <a:gd name="adj2" fmla="val 99022"/>
              <a:gd name="adj3" fmla="val 102360"/>
              <a:gd name="adj4" fmla="val 50932"/>
              <a:gd name="adj5" fmla="val 105976"/>
              <a:gd name="adj6" fmla="val 48346"/>
              <a:gd name="adj7" fmla="val 243122"/>
              <a:gd name="adj8" fmla="val -31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Производственный  корпус (выполнен 0 цикл)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S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– 2</a:t>
            </a: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663  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м.кв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2123729" y="4666994"/>
            <a:ext cx="1265092" cy="706222"/>
          </a:xfrm>
          <a:prstGeom prst="borderCallout3">
            <a:avLst>
              <a:gd name="adj1" fmla="val 58274"/>
              <a:gd name="adj2" fmla="val 101431"/>
              <a:gd name="adj3" fmla="val 59760"/>
              <a:gd name="adj4" fmla="val 274870"/>
              <a:gd name="adj5" fmla="val 74437"/>
              <a:gd name="adj6" fmla="val 278767"/>
              <a:gd name="adj7" fmla="val 69849"/>
              <a:gd name="adj8" fmla="val 279172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Адм.-бытовой   корпус</a:t>
            </a:r>
            <a:r>
              <a:rPr kumimoji="0" lang="en-US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(построен</a:t>
            </a:r>
            <a:r>
              <a:rPr kumimoji="0" lang="en-US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)</a:t>
            </a:r>
            <a:endParaRPr kumimoji="0" lang="en-US" alt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S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- 1080 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м.кв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538162" y="2163679"/>
            <a:ext cx="1081510" cy="556075"/>
          </a:xfrm>
          <a:prstGeom prst="borderCallout1">
            <a:avLst>
              <a:gd name="adj1" fmla="val 102177"/>
              <a:gd name="adj2" fmla="val 63025"/>
              <a:gd name="adj3" fmla="val 234759"/>
              <a:gd name="adj4" fmla="val 85102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Гараж (построен)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S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– 864 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м.кв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7033151" y="2163679"/>
            <a:ext cx="1190968" cy="630128"/>
          </a:xfrm>
          <a:prstGeom prst="borderCallout1">
            <a:avLst>
              <a:gd name="adj1" fmla="val 30470"/>
              <a:gd name="adj2" fmla="val 917"/>
              <a:gd name="adj3" fmla="val 19622"/>
              <a:gd name="adj4" fmla="val -929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Складское помещение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S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– 2215 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м.кв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ShapeType="1"/>
          </p:cNvSpPr>
          <p:nvPr/>
        </p:nvSpPr>
        <p:spPr bwMode="auto">
          <a:xfrm flipV="1">
            <a:off x="395536" y="3641531"/>
            <a:ext cx="6473140" cy="14401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/>
          </p:cNvSpPr>
          <p:nvPr/>
        </p:nvSpPr>
        <p:spPr bwMode="auto">
          <a:xfrm>
            <a:off x="485302" y="4121482"/>
            <a:ext cx="1278386" cy="459646"/>
          </a:xfrm>
          <a:prstGeom prst="borderCallout1">
            <a:avLst>
              <a:gd name="adj1" fmla="val 56184"/>
              <a:gd name="adj2" fmla="val 100629"/>
              <a:gd name="adj3" fmla="val -76347"/>
              <a:gd name="adj4" fmla="val 167946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Существующая Ж/д ветка</a:t>
            </a:r>
            <a:r>
              <a:rPr kumimoji="0" lang="ru-RU" altLang="ru-RU" sz="105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148064" y="2903540"/>
            <a:ext cx="1008112" cy="465459"/>
          </a:xfrm>
          <a:prstGeom prst="borderCallout1">
            <a:avLst>
              <a:gd name="adj1" fmla="val 44050"/>
              <a:gd name="adj2" fmla="val -1994"/>
              <a:gd name="adj3" fmla="val 17812"/>
              <a:gd name="adj4" fmla="val -16601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Котельная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S – 42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м</a:t>
            </a: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кв</a:t>
            </a: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en-US" altLang="ru-RU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8"/>
          <p:cNvSpPr>
            <a:spLocks/>
          </p:cNvSpPr>
          <p:nvPr/>
        </p:nvSpPr>
        <p:spPr bwMode="auto">
          <a:xfrm>
            <a:off x="1979712" y="2150800"/>
            <a:ext cx="1409109" cy="630127"/>
          </a:xfrm>
          <a:prstGeom prst="borderCallout1">
            <a:avLst>
              <a:gd name="adj1" fmla="val 99103"/>
              <a:gd name="adj2" fmla="val 51383"/>
              <a:gd name="adj3" fmla="val 220706"/>
              <a:gd name="adj4" fmla="val 6347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Трансформаторная подстанция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9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Microsoft Sans Serif" pitchFamily="34" charset="0"/>
                <a:cs typeface="Arial" pitchFamily="34" charset="0"/>
              </a:rPr>
              <a:t>(построена)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Microsoft Sans Serif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КТПБ -630/10/0,4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1"/>
          <p:cNvSpPr>
            <a:spLocks noChangeShapeType="1"/>
          </p:cNvSpPr>
          <p:nvPr/>
        </p:nvSpPr>
        <p:spPr bwMode="auto">
          <a:xfrm flipV="1">
            <a:off x="4754563" y="1730375"/>
            <a:ext cx="95250" cy="69850"/>
          </a:xfrm>
          <a:prstGeom prst="straightConnector1">
            <a:avLst/>
          </a:prstGeom>
          <a:noFill/>
          <a:ln w="31750">
            <a:solidFill>
              <a:srgbClr val="F79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52400" y="1939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3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4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3962"/>
            <a:ext cx="8568952" cy="1956837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spcBef>
                <a:spcPts val="600"/>
              </a:spcBef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Общий вид производственной базы</a:t>
            </a:r>
            <a:endParaRPr lang="ru-RU" sz="2800" dirty="0">
              <a:solidFill>
                <a:schemeClr val="tx1"/>
              </a:solidFill>
            </a:endParaRPr>
          </a:p>
          <a:p>
            <a:pPr marL="137160" indent="0" algn="just">
              <a:spcAft>
                <a:spcPts val="600"/>
              </a:spcAft>
              <a:buNone/>
            </a:pPr>
            <a:r>
              <a:rPr lang="ru-RU" sz="2400" u="sng" dirty="0" smtClean="0">
                <a:solidFill>
                  <a:schemeClr val="tx1"/>
                </a:solidFill>
              </a:rPr>
              <a:t>Состав</a:t>
            </a:r>
            <a:r>
              <a:rPr lang="ru-RU" sz="2400" dirty="0" smtClean="0">
                <a:solidFill>
                  <a:schemeClr val="tx1"/>
                </a:solidFill>
              </a:rPr>
              <a:t>: административно-бытовой </a:t>
            </a:r>
            <a:r>
              <a:rPr lang="ru-RU" sz="2400" dirty="0">
                <a:solidFill>
                  <a:schemeClr val="tx1"/>
                </a:solidFill>
              </a:rPr>
              <a:t>корпус,  производственный </a:t>
            </a:r>
            <a:r>
              <a:rPr lang="ru-RU" sz="2400" dirty="0" smtClean="0">
                <a:solidFill>
                  <a:schemeClr val="tx1"/>
                </a:solidFill>
              </a:rPr>
              <a:t> корпус</a:t>
            </a:r>
            <a:r>
              <a:rPr lang="ru-RU" sz="2400" dirty="0">
                <a:solidFill>
                  <a:schemeClr val="tx1"/>
                </a:solidFill>
              </a:rPr>
              <a:t>,  складской </a:t>
            </a:r>
            <a:r>
              <a:rPr lang="ru-RU" sz="2400" dirty="0" smtClean="0">
                <a:solidFill>
                  <a:schemeClr val="tx1"/>
                </a:solidFill>
              </a:rPr>
              <a:t> корпус</a:t>
            </a:r>
            <a:r>
              <a:rPr lang="ru-RU" sz="2400" dirty="0">
                <a:solidFill>
                  <a:schemeClr val="tx1"/>
                </a:solidFill>
              </a:rPr>
              <a:t>, очистные сооружения сточных вод, котельная, </a:t>
            </a:r>
            <a:r>
              <a:rPr lang="ru-RU" sz="2400" dirty="0" smtClean="0">
                <a:solidFill>
                  <a:schemeClr val="tx1"/>
                </a:solidFill>
              </a:rPr>
              <a:t> гараж - стоянка</a:t>
            </a:r>
            <a:r>
              <a:rPr lang="ru-RU" sz="2400" dirty="0">
                <a:solidFill>
                  <a:schemeClr val="tx1"/>
                </a:solidFill>
              </a:rPr>
              <a:t>,  </a:t>
            </a:r>
            <a:r>
              <a:rPr lang="ru-RU" sz="2400" dirty="0" smtClean="0">
                <a:solidFill>
                  <a:schemeClr val="tx1"/>
                </a:solidFill>
              </a:rPr>
              <a:t>трансформаторная  </a:t>
            </a:r>
            <a:r>
              <a:rPr lang="ru-RU" sz="2400" dirty="0">
                <a:solidFill>
                  <a:schemeClr val="tx1"/>
                </a:solidFill>
              </a:rPr>
              <a:t>подстанция, стоянка </a:t>
            </a:r>
            <a:r>
              <a:rPr lang="ru-RU" sz="2400" dirty="0" smtClean="0">
                <a:solidFill>
                  <a:schemeClr val="tx1"/>
                </a:solidFill>
              </a:rPr>
              <a:t> для  грузовых  автомобилей</a:t>
            </a:r>
            <a:r>
              <a:rPr lang="ru-RU" sz="2400" dirty="0">
                <a:solidFill>
                  <a:schemeClr val="tx1"/>
                </a:solidFill>
              </a:rPr>
              <a:t>,  зона </a:t>
            </a:r>
            <a:r>
              <a:rPr lang="ru-RU" sz="2400" dirty="0" smtClean="0">
                <a:solidFill>
                  <a:schemeClr val="tx1"/>
                </a:solidFill>
              </a:rPr>
              <a:t> отдыха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 парковка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513" y="6237312"/>
            <a:ext cx="8568952" cy="353943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e-BY" sz="1700" b="1" dirty="0" smtClean="0">
                <a:solidFill>
                  <a:srgbClr val="000000"/>
                </a:solidFill>
                <a:ea typeface="Microsoft Sans Serif"/>
              </a:rPr>
              <a:t> Разрешение  на  </a:t>
            </a:r>
            <a:r>
              <a:rPr lang="be-BY" sz="1700" b="1" dirty="0">
                <a:solidFill>
                  <a:srgbClr val="000000"/>
                </a:solidFill>
                <a:ea typeface="Microsoft Sans Serif"/>
              </a:rPr>
              <a:t>строительство,  готовый  строительный  проект,  все </a:t>
            </a:r>
            <a:r>
              <a:rPr lang="be-BY" sz="1700" b="1" dirty="0" smtClean="0">
                <a:solidFill>
                  <a:srgbClr val="000000"/>
                </a:solidFill>
                <a:ea typeface="Microsoft Sans Serif"/>
              </a:rPr>
              <a:t> согласования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14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60" y="332656"/>
            <a:ext cx="8855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i="1" dirty="0" smtClean="0"/>
              <a:t>Административно – бытовой  </a:t>
            </a:r>
            <a:r>
              <a:rPr lang="ru-RU" sz="2800" b="1" i="1" dirty="0"/>
              <a:t>корпус (построен)</a:t>
            </a:r>
          </a:p>
        </p:txBody>
      </p:sp>
      <p:pic>
        <p:nvPicPr>
          <p:cNvPr id="2050" name="Picture 2" descr="IMG_1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0" y="1073013"/>
            <a:ext cx="4067116" cy="25391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MG_14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0" y="3905744"/>
            <a:ext cx="4067116" cy="27081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073013"/>
            <a:ext cx="4680520" cy="6047809"/>
          </a:xfrm>
          <a:prstGeom prst="rect">
            <a:avLst/>
          </a:prstGeom>
          <a:ln w="28575">
            <a:solidFill>
              <a:srgbClr val="002060"/>
            </a:solidFill>
            <a:prstDash val="sysDash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  Двухэтажное здание  </a:t>
            </a:r>
            <a:r>
              <a:rPr lang="ru-RU" sz="2400" dirty="0"/>
              <a:t>размером </a:t>
            </a:r>
            <a:r>
              <a:rPr lang="ru-RU" sz="2400" dirty="0" smtClean="0"/>
              <a:t>36,4 м</a:t>
            </a:r>
            <a:r>
              <a:rPr lang="ru-RU" sz="2400" dirty="0"/>
              <a:t>. х </a:t>
            </a:r>
            <a:r>
              <a:rPr lang="ru-RU" sz="2400" dirty="0" smtClean="0"/>
              <a:t>12 м. </a:t>
            </a:r>
            <a:r>
              <a:rPr lang="ru-RU" sz="2400" dirty="0"/>
              <a:t>х</a:t>
            </a:r>
            <a:r>
              <a:rPr lang="ru-RU" sz="2400" dirty="0" smtClean="0"/>
              <a:t> 7,2 м.,  высота этажей -3 </a:t>
            </a:r>
            <a:r>
              <a:rPr lang="ru-RU" sz="2400" dirty="0"/>
              <a:t>м., </a:t>
            </a:r>
            <a:r>
              <a:rPr lang="en-US" sz="2400" dirty="0" smtClean="0"/>
              <a:t>S </a:t>
            </a:r>
            <a:r>
              <a:rPr lang="ru-RU" sz="2400" dirty="0" smtClean="0"/>
              <a:t>помещений 720 м</a:t>
            </a:r>
            <a:r>
              <a:rPr lang="ru-RU" sz="2400" baseline="30000" dirty="0" smtClean="0"/>
              <a:t>2</a:t>
            </a:r>
            <a:r>
              <a:rPr lang="ru-RU" sz="2400" dirty="0"/>
              <a:t>,</a:t>
            </a:r>
            <a:r>
              <a:rPr lang="ru-RU" sz="2400" dirty="0" smtClean="0"/>
              <a:t> подвальное </a:t>
            </a:r>
            <a:r>
              <a:rPr lang="ru-RU" sz="2400" dirty="0"/>
              <a:t>помещение </a:t>
            </a:r>
            <a:r>
              <a:rPr lang="en-US" sz="2400" dirty="0" smtClean="0"/>
              <a:t>S -</a:t>
            </a:r>
            <a:r>
              <a:rPr lang="ru-RU" sz="2400" dirty="0" smtClean="0"/>
              <a:t> 360 </a:t>
            </a:r>
            <a:r>
              <a:rPr lang="ru-RU" sz="2400" dirty="0" smtClean="0">
                <a:solidFill>
                  <a:prstClr val="black"/>
                </a:solidFill>
              </a:rPr>
              <a:t>м</a:t>
            </a:r>
            <a:r>
              <a:rPr lang="ru-RU" sz="2400" baseline="30000" dirty="0" smtClean="0">
                <a:solidFill>
                  <a:prstClr val="black"/>
                </a:solidFill>
              </a:rPr>
              <a:t>2</a:t>
            </a:r>
            <a:r>
              <a:rPr lang="ru-RU" sz="2400" dirty="0"/>
              <a:t>.</a:t>
            </a:r>
            <a:r>
              <a:rPr lang="ru-RU" sz="2400" dirty="0" smtClean="0"/>
              <a:t>    Оборудовано </a:t>
            </a:r>
            <a:r>
              <a:rPr lang="ru-RU" sz="2400" dirty="0" smtClean="0">
                <a:solidFill>
                  <a:prstClr val="black"/>
                </a:solidFill>
              </a:rPr>
              <a:t>электроснабжением</a:t>
            </a:r>
            <a:r>
              <a:rPr lang="ru-RU" sz="2400" dirty="0">
                <a:solidFill>
                  <a:prstClr val="black"/>
                </a:solidFill>
              </a:rPr>
              <a:t>, водоснабжением, </a:t>
            </a:r>
            <a:r>
              <a:rPr lang="ru-RU" sz="2400" dirty="0" smtClean="0">
                <a:solidFill>
                  <a:prstClr val="black"/>
                </a:solidFill>
              </a:rPr>
              <a:t> канализацией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smtClean="0">
                <a:solidFill>
                  <a:prstClr val="black"/>
                </a:solidFill>
              </a:rPr>
              <a:t>вентиляцией.</a:t>
            </a:r>
            <a:r>
              <a:rPr lang="ru-RU" sz="2400" dirty="0">
                <a:solidFill>
                  <a:prstClr val="black"/>
                </a:solidFill>
              </a:rPr>
              <a:t> Наружные стены выполнены  из газосиликатных блоков </a:t>
            </a:r>
            <a:r>
              <a:rPr lang="ru-RU" sz="2400" dirty="0" smtClean="0">
                <a:solidFill>
                  <a:prstClr val="black"/>
                </a:solidFill>
              </a:rPr>
              <a:t>с утеплением  их «</a:t>
            </a:r>
            <a:r>
              <a:rPr lang="ru-RU" sz="2400" dirty="0" err="1" smtClean="0">
                <a:solidFill>
                  <a:prstClr val="black"/>
                </a:solidFill>
              </a:rPr>
              <a:t>термо</a:t>
            </a:r>
            <a:r>
              <a:rPr lang="ru-RU" sz="2400" dirty="0" smtClean="0">
                <a:solidFill>
                  <a:prstClr val="black"/>
                </a:solidFill>
              </a:rPr>
              <a:t>-шубой», кровля </a:t>
            </a:r>
            <a:r>
              <a:rPr lang="ru-RU" sz="2400" dirty="0" err="1" smtClean="0">
                <a:solidFill>
                  <a:prstClr val="black"/>
                </a:solidFill>
              </a:rPr>
              <a:t>малоуклонная</a:t>
            </a:r>
            <a:r>
              <a:rPr lang="ru-RU" sz="2400" dirty="0" smtClean="0">
                <a:solidFill>
                  <a:prstClr val="black"/>
                </a:solidFill>
              </a:rPr>
              <a:t>,   фундаменты </a:t>
            </a:r>
            <a:r>
              <a:rPr lang="ru-RU" sz="2400" dirty="0">
                <a:solidFill>
                  <a:prstClr val="black"/>
                </a:solidFill>
              </a:rPr>
              <a:t>из монолитного </a:t>
            </a:r>
            <a:r>
              <a:rPr lang="ru-RU" sz="2400" dirty="0" smtClean="0">
                <a:solidFill>
                  <a:prstClr val="black"/>
                </a:solidFill>
              </a:rPr>
              <a:t> железобетона на сваях.</a:t>
            </a:r>
          </a:p>
          <a:p>
            <a:pPr lvl="0" algn="ctr"/>
            <a:r>
              <a:rPr lang="ru-RU" sz="2300" b="1" u="sng" dirty="0" smtClean="0">
                <a:solidFill>
                  <a:prstClr val="black"/>
                </a:solidFill>
              </a:rPr>
              <a:t>Частично выполнена внутренняя отделка, установлены  двери, двухкамерные  окна  из  ПВХ</a:t>
            </a:r>
            <a:r>
              <a:rPr lang="ru-RU" sz="2400" b="1" u="sng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ru-RU" sz="2400" dirty="0" smtClean="0"/>
              <a:t>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9575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357" y="188640"/>
            <a:ext cx="8322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                  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Производственный корпус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121" name="Picture 1" descr="DSC077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11859"/>
            <a:ext cx="8568952" cy="3365213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80354"/>
            <a:ext cx="8568952" cy="2677656"/>
          </a:xfrm>
          <a:prstGeom prst="rect">
            <a:avLst/>
          </a:prstGeom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Промышленное одноэтажное здание размером 72м.х36м.х7,2м., </a:t>
            </a:r>
            <a:r>
              <a:rPr lang="ru-RU" sz="2400" dirty="0">
                <a:solidFill>
                  <a:prstClr val="black"/>
                </a:solidFill>
              </a:rPr>
              <a:t>оборудовано эл</a:t>
            </a:r>
            <a:r>
              <a:rPr lang="ru-RU" sz="2400" dirty="0" smtClean="0">
                <a:solidFill>
                  <a:prstClr val="black"/>
                </a:solidFill>
              </a:rPr>
              <a:t>. снабжением</a:t>
            </a:r>
            <a:r>
              <a:rPr lang="ru-RU" sz="2400" dirty="0">
                <a:solidFill>
                  <a:prstClr val="black"/>
                </a:solidFill>
              </a:rPr>
              <a:t>, водоснабжением, канализацией, вентиляцией</a:t>
            </a:r>
            <a:r>
              <a:rPr lang="ru-RU" sz="2400" dirty="0" smtClean="0">
                <a:solidFill>
                  <a:prstClr val="black"/>
                </a:solidFill>
              </a:rPr>
              <a:t>, отоплением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smtClean="0">
                <a:solidFill>
                  <a:prstClr val="black"/>
                </a:solidFill>
              </a:rPr>
              <a:t> подвесными кран - балками - 3,2 т.</a:t>
            </a:r>
            <a:r>
              <a:rPr lang="ru-RU" sz="2400" dirty="0" smtClean="0"/>
              <a:t>   Наружные </a:t>
            </a:r>
            <a:r>
              <a:rPr lang="ru-RU" sz="2400" dirty="0"/>
              <a:t>стены  из газосиликатных блоков  с утеплением их «</a:t>
            </a:r>
            <a:r>
              <a:rPr lang="ru-RU" sz="2400" dirty="0" err="1" smtClean="0"/>
              <a:t>термошубой</a:t>
            </a:r>
            <a:r>
              <a:rPr lang="ru-RU" sz="2400" dirty="0"/>
              <a:t>», </a:t>
            </a:r>
            <a:r>
              <a:rPr lang="ru-RU" sz="2400" dirty="0" smtClean="0"/>
              <a:t> фундаменты  из  монолитного  железобетона.</a:t>
            </a:r>
          </a:p>
          <a:p>
            <a:pPr algn="ctr"/>
            <a:r>
              <a:rPr lang="ru-RU" sz="2400" b="1" u="sng" dirty="0" smtClean="0"/>
              <a:t>Выполнен 0 </a:t>
            </a:r>
            <a:r>
              <a:rPr lang="ru-RU" sz="2400" b="1" u="sng" dirty="0"/>
              <a:t>цикл работ: устроено свайное поле, залит </a:t>
            </a:r>
            <a:r>
              <a:rPr lang="ru-RU" sz="2400" b="1" u="sng" dirty="0" err="1" smtClean="0"/>
              <a:t>мо-нолитный</a:t>
            </a:r>
            <a:r>
              <a:rPr lang="ru-RU" sz="2400" b="1" u="sng" dirty="0" smtClean="0"/>
              <a:t> </a:t>
            </a:r>
            <a:r>
              <a:rPr lang="ru-RU" sz="2400" b="1" u="sng" dirty="0"/>
              <a:t>пояс, произведена </a:t>
            </a:r>
            <a:r>
              <a:rPr lang="ru-RU" sz="2400" b="1" u="sng" dirty="0" smtClean="0"/>
              <a:t>обратная засыпка </a:t>
            </a:r>
            <a:r>
              <a:rPr lang="ru-RU" sz="2400" b="1" u="sng" dirty="0"/>
              <a:t>фундамента.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4242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91" y="258060"/>
            <a:ext cx="8289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Гараж - стоянка (введен в эксплуатацию в 2015 г.)</a:t>
            </a:r>
            <a:endParaRPr lang="ru-RU" sz="2800" b="1" dirty="0"/>
          </a:p>
        </p:txBody>
      </p:sp>
      <p:pic>
        <p:nvPicPr>
          <p:cNvPr id="1026" name="Picture 2" descr="Снимок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/>
          <a:stretch/>
        </p:blipFill>
        <p:spPr bwMode="auto">
          <a:xfrm>
            <a:off x="251521" y="792520"/>
            <a:ext cx="8640958" cy="191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08920"/>
            <a:ext cx="8640959" cy="3785652"/>
          </a:xfrm>
          <a:prstGeom prst="rect">
            <a:avLst/>
          </a:prstGeom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Промышленное одноэтажное здание размером  48м.х18м.х7,4м.,</a:t>
            </a:r>
          </a:p>
          <a:p>
            <a:pPr algn="just"/>
            <a:r>
              <a:rPr lang="ru-RU" sz="2400" dirty="0" smtClean="0"/>
              <a:t>оборудовано </a:t>
            </a:r>
            <a:r>
              <a:rPr lang="ru-RU" sz="2400" dirty="0" err="1" smtClean="0"/>
              <a:t>эл.снабжением</a:t>
            </a:r>
            <a:r>
              <a:rPr lang="ru-RU" sz="2400" dirty="0" smtClean="0"/>
              <a:t>, водоснабжением, канализацией, вентиляцией,  пожарной  сигнализацией.  </a:t>
            </a:r>
            <a:r>
              <a:rPr lang="ru-RU" sz="2400" dirty="0" smtClean="0">
                <a:solidFill>
                  <a:prstClr val="black"/>
                </a:solidFill>
              </a:rPr>
              <a:t>Стены  выполнены </a:t>
            </a:r>
            <a:r>
              <a:rPr lang="ru-RU" sz="2400" dirty="0">
                <a:solidFill>
                  <a:prstClr val="black"/>
                </a:solidFill>
              </a:rPr>
              <a:t>из газосиликатных блоков, кровля скатная из </a:t>
            </a:r>
            <a:r>
              <a:rPr lang="ru-RU" sz="2400" dirty="0" smtClean="0">
                <a:solidFill>
                  <a:prstClr val="black"/>
                </a:solidFill>
              </a:rPr>
              <a:t>профилированного  </a:t>
            </a:r>
            <a:r>
              <a:rPr lang="ru-RU" sz="2400" dirty="0">
                <a:solidFill>
                  <a:prstClr val="black"/>
                </a:solidFill>
              </a:rPr>
              <a:t>металлического </a:t>
            </a:r>
            <a:r>
              <a:rPr lang="ru-RU" sz="2400" dirty="0" smtClean="0">
                <a:solidFill>
                  <a:prstClr val="black"/>
                </a:solidFill>
              </a:rPr>
              <a:t> листа с утеплением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 smtClean="0"/>
              <a:t>Ворота - металлические  </a:t>
            </a:r>
            <a:r>
              <a:rPr lang="ru-RU" sz="2400" dirty="0" err="1" smtClean="0"/>
              <a:t>роллеты</a:t>
            </a:r>
            <a:r>
              <a:rPr lang="ru-RU" sz="2400" dirty="0" smtClean="0"/>
              <a:t> высотой 4,8 м. - 8 штук, 2 смотровые  ямы длиной 13 </a:t>
            </a:r>
            <a:r>
              <a:rPr lang="ru-RU" sz="2400" dirty="0"/>
              <a:t>м</a:t>
            </a:r>
            <a:r>
              <a:rPr lang="ru-RU" sz="2400" dirty="0" smtClean="0"/>
              <a:t>. заливной бетонный пол, разворотная площадка для автомобилей</a:t>
            </a:r>
          </a:p>
          <a:p>
            <a:pPr algn="ctr"/>
            <a:r>
              <a:rPr lang="ru-RU" sz="2400" b="1" u="sng" dirty="0" smtClean="0"/>
              <a:t>Может </a:t>
            </a:r>
            <a:r>
              <a:rPr lang="ru-RU" sz="2400" b="1" u="sng" dirty="0"/>
              <a:t>быть </a:t>
            </a:r>
            <a:r>
              <a:rPr lang="ru-RU" sz="2400" b="1" u="sng" dirty="0" smtClean="0"/>
              <a:t>использовано  для  хранения  </a:t>
            </a:r>
            <a:r>
              <a:rPr lang="ru-RU" sz="2400" b="1" u="sng" dirty="0"/>
              <a:t>и </a:t>
            </a:r>
            <a:r>
              <a:rPr lang="ru-RU" sz="2400" b="1" u="sng" dirty="0" smtClean="0"/>
              <a:t> переработки различных  </a:t>
            </a:r>
            <a:r>
              <a:rPr lang="ru-RU" sz="2400" b="1" u="sng" dirty="0"/>
              <a:t>грузов, </a:t>
            </a:r>
            <a:r>
              <a:rPr lang="ru-RU" sz="2400" b="1" u="sng" dirty="0" smtClean="0"/>
              <a:t> стоянки  автомобилей</a:t>
            </a:r>
            <a:r>
              <a:rPr lang="ru-RU" sz="2400" b="1" u="sng" dirty="0"/>
              <a:t>, </a:t>
            </a:r>
            <a:r>
              <a:rPr lang="ru-RU" sz="2400" b="1" u="sng" dirty="0" smtClean="0"/>
              <a:t> организации </a:t>
            </a:r>
            <a:r>
              <a:rPr lang="ru-RU" sz="2400" b="1" u="sng" dirty="0"/>
              <a:t>СТО </a:t>
            </a:r>
            <a:r>
              <a:rPr lang="ru-RU" sz="2400" b="1" u="sng" dirty="0" smtClean="0"/>
              <a:t> легковых  и  грузовых  автомобилей. </a:t>
            </a:r>
          </a:p>
        </p:txBody>
      </p:sp>
    </p:spTree>
    <p:extLst>
      <p:ext uri="{BB962C8B-B14F-4D97-AF65-F5344CB8AC3E}">
        <p14:creationId xmlns:p14="http://schemas.microsoft.com/office/powerpoint/2010/main" val="269575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584" y="95674"/>
            <a:ext cx="7704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Microsoft Sans Serif" pitchFamily="34" charset="0"/>
                <a:cs typeface="Times New Roman" pitchFamily="18" charset="0"/>
              </a:rPr>
              <a:t>Склад. Котельная (запроектирован)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SC0779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7"/>
          <a:stretch/>
        </p:blipFill>
        <p:spPr bwMode="auto">
          <a:xfrm>
            <a:off x="251521" y="764703"/>
            <a:ext cx="8640958" cy="2375701"/>
          </a:xfrm>
          <a:prstGeom prst="rect">
            <a:avLst/>
          </a:prstGeom>
          <a:noFill/>
          <a:ln w="28575"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140405"/>
            <a:ext cx="8640959" cy="3785652"/>
          </a:xfrm>
          <a:prstGeom prst="rect">
            <a:avLst/>
          </a:prstGeom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Промышленное одноэтажное здание размером 120м.х18м.х9,8м, оборудовано </a:t>
            </a:r>
            <a:r>
              <a:rPr lang="ru-RU" sz="2400" dirty="0" err="1" smtClean="0">
                <a:solidFill>
                  <a:prstClr val="black"/>
                </a:solidFill>
              </a:rPr>
              <a:t>эл.снабжением</a:t>
            </a:r>
            <a:r>
              <a:rPr lang="ru-RU" sz="2400" dirty="0" smtClean="0">
                <a:solidFill>
                  <a:prstClr val="black"/>
                </a:solidFill>
              </a:rPr>
              <a:t>, водоснабжением, канализацией</a:t>
            </a:r>
            <a:r>
              <a:rPr lang="ru-RU" sz="2400" dirty="0">
                <a:solidFill>
                  <a:prstClr val="black"/>
                </a:solidFill>
              </a:rPr>
              <a:t>, вентиляцией, </a:t>
            </a:r>
            <a:r>
              <a:rPr lang="ru-RU" sz="2400" dirty="0" smtClean="0">
                <a:solidFill>
                  <a:prstClr val="black"/>
                </a:solidFill>
              </a:rPr>
              <a:t> отоплением,  </a:t>
            </a:r>
            <a:r>
              <a:rPr lang="ru-RU" sz="2400" dirty="0" smtClean="0"/>
              <a:t>подвесным грузоподъемным краном грузоподъемность </a:t>
            </a:r>
            <a:r>
              <a:rPr lang="ru-RU" sz="2400" dirty="0"/>
              <a:t>3,2 </a:t>
            </a:r>
            <a:r>
              <a:rPr lang="ru-RU" sz="2400" dirty="0" smtClean="0"/>
              <a:t>т., высота до низа ферм покрытия – 7,2 м. Кровля скатная из профилированного металлического листа с утеплением. Подъездная  </a:t>
            </a:r>
            <a:r>
              <a:rPr lang="ru-RU" sz="2400" dirty="0"/>
              <a:t>автодорога </a:t>
            </a:r>
            <a:r>
              <a:rPr lang="ru-RU" sz="2400" dirty="0" smtClean="0"/>
              <a:t> с  твердым  покрытием.</a:t>
            </a:r>
            <a:endParaRPr lang="ru-RU" sz="2400" dirty="0"/>
          </a:p>
          <a:p>
            <a:pPr algn="just"/>
            <a:r>
              <a:rPr lang="ru-RU" sz="2400" b="1" dirty="0" smtClean="0"/>
              <a:t>Котельная</a:t>
            </a:r>
            <a:r>
              <a:rPr lang="ru-RU" sz="2400" dirty="0" smtClean="0"/>
              <a:t> - </a:t>
            </a:r>
            <a:r>
              <a:rPr lang="ru-RU" sz="2400" dirty="0"/>
              <a:t>одноэтажное </a:t>
            </a:r>
            <a:r>
              <a:rPr lang="ru-RU" sz="2400" dirty="0" smtClean="0"/>
              <a:t>здание размером 6,3м.х7,3м.х4,5м. пристроено </a:t>
            </a:r>
            <a:r>
              <a:rPr lang="ru-RU" sz="2400" dirty="0"/>
              <a:t>к торцу склада. Предназначается для отопления, </a:t>
            </a:r>
            <a:r>
              <a:rPr lang="ru-RU" sz="2400" dirty="0" smtClean="0"/>
              <a:t>вентиляции  и  </a:t>
            </a:r>
            <a:r>
              <a:rPr lang="ru-RU" sz="2400" dirty="0"/>
              <a:t>горячего </a:t>
            </a:r>
            <a:r>
              <a:rPr lang="ru-RU" sz="2400" dirty="0" smtClean="0"/>
              <a:t> водоснабжения  производственной </a:t>
            </a:r>
            <a:r>
              <a:rPr lang="ru-RU" sz="2400" dirty="0"/>
              <a:t>базы, </a:t>
            </a:r>
            <a:r>
              <a:rPr lang="ru-RU" sz="2400" dirty="0" smtClean="0"/>
              <a:t>основное топливо – природный  газ</a:t>
            </a:r>
            <a:r>
              <a:rPr lang="ru-RU" sz="2400" dirty="0"/>
              <a:t>, </a:t>
            </a:r>
            <a:r>
              <a:rPr lang="ru-RU" sz="2400" dirty="0" smtClean="0"/>
              <a:t>теплоноситель – вода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809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0419" y="325314"/>
            <a:ext cx="79928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effectLst/>
                <a:ea typeface="Microsoft Sans Serif" pitchFamily="34" charset="0"/>
                <a:cs typeface="Times New Roman" pitchFamily="18" charset="0"/>
              </a:rPr>
              <a:t>Бетоносмесительный  узел 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IMG_1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4795"/>
            <a:ext cx="5184576" cy="4305420"/>
          </a:xfrm>
          <a:prstGeom prst="rect">
            <a:avLst/>
          </a:prstGeom>
          <a:noFill/>
          <a:ln w="28575"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6096" y="87534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Компрессорная  </a:t>
            </a:r>
            <a:r>
              <a:rPr lang="en-US" sz="2400" dirty="0" smtClean="0"/>
              <a:t>S – 43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2</a:t>
            </a:r>
            <a:endParaRPr lang="ru-RU" sz="2400" dirty="0" smtClean="0"/>
          </a:p>
          <a:p>
            <a:r>
              <a:rPr lang="ru-RU" sz="2400" dirty="0" smtClean="0">
                <a:solidFill>
                  <a:prstClr val="black"/>
                </a:solidFill>
              </a:rPr>
              <a:t> Силосы цемента</a:t>
            </a:r>
            <a:r>
              <a:rPr lang="ru-RU" sz="2400" dirty="0" smtClean="0"/>
              <a:t>  - 2 шт.</a:t>
            </a:r>
          </a:p>
          <a:p>
            <a:pPr marL="95250" indent="-95250"/>
            <a:r>
              <a:rPr lang="en-US" sz="2400" dirty="0" smtClean="0"/>
              <a:t> </a:t>
            </a:r>
            <a:r>
              <a:rPr lang="ru-RU" sz="2400" dirty="0" smtClean="0"/>
              <a:t>Планетарный смеситель    </a:t>
            </a:r>
            <a:r>
              <a:rPr lang="en-US" sz="2400" dirty="0" smtClean="0"/>
              <a:t>TEKA </a:t>
            </a:r>
            <a:r>
              <a:rPr lang="ru-RU" sz="2400" dirty="0" smtClean="0"/>
              <a:t>емкостью 1875 л.</a:t>
            </a:r>
          </a:p>
          <a:p>
            <a:pPr marL="95250" indent="-95250"/>
            <a:r>
              <a:rPr lang="ru-RU" sz="2400" dirty="0"/>
              <a:t> </a:t>
            </a:r>
            <a:r>
              <a:rPr lang="ru-RU" sz="2400" dirty="0" smtClean="0"/>
              <a:t>Дозаторы инертных материалов – 3 шт.</a:t>
            </a:r>
          </a:p>
          <a:p>
            <a:pPr marL="95250" indent="-95250"/>
            <a:r>
              <a:rPr lang="ru-RU" sz="2400" dirty="0"/>
              <a:t> </a:t>
            </a:r>
            <a:r>
              <a:rPr lang="ru-RU" sz="2400" dirty="0" smtClean="0"/>
              <a:t>Дозаторы жидких материалов – 2 шт.</a:t>
            </a:r>
          </a:p>
          <a:p>
            <a:pPr marL="95250" indent="-95250"/>
            <a:r>
              <a:rPr lang="ru-RU" sz="2400" dirty="0"/>
              <a:t> </a:t>
            </a:r>
            <a:r>
              <a:rPr lang="ru-RU" sz="2400" dirty="0" smtClean="0"/>
              <a:t>Автоматизированная система управления через диспетчерскую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95250" indent="-95250"/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S - </a:t>
            </a:r>
            <a:r>
              <a:rPr lang="ru-RU" sz="2400" dirty="0" smtClean="0">
                <a:solidFill>
                  <a:prstClr val="black"/>
                </a:solidFill>
              </a:rPr>
              <a:t>25 м</a:t>
            </a:r>
            <a:r>
              <a:rPr lang="ru-RU" sz="2400" baseline="30000" dirty="0" smtClean="0">
                <a:solidFill>
                  <a:prstClr val="black"/>
                </a:solidFill>
              </a:rPr>
              <a:t>2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1" y="5790454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Готовность  объекта  – 90%, </a:t>
            </a:r>
          </a:p>
          <a:p>
            <a:pPr algn="ctr"/>
            <a:r>
              <a:rPr lang="ru-RU" sz="2400" b="1" u="sng" dirty="0" smtClean="0"/>
              <a:t>остались пуско-наладочные работы и ввод в эксплуатацию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474278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837</TotalTime>
  <Words>1008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ООО «Делмакс»</vt:lpstr>
      <vt:lpstr>Инвестиционное предложение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«Делмакс»</dc:title>
  <dc:creator>Виктор</dc:creator>
  <cp:lastModifiedBy>We are</cp:lastModifiedBy>
  <cp:revision>115</cp:revision>
  <dcterms:created xsi:type="dcterms:W3CDTF">2017-06-05T18:51:08Z</dcterms:created>
  <dcterms:modified xsi:type="dcterms:W3CDTF">2018-03-27T11:02:46Z</dcterms:modified>
</cp:coreProperties>
</file>